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2F639D"/>
    <a:srgbClr val="EE04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138" y="2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3086-8453-491A-9471-7EC4DC82675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0689-BC78-4DBA-B6BA-13E77A5F8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54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0689-BC78-4DBA-B6BA-13E77A5F84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91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3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4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60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86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1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77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5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7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7C50-A7EC-4DFA-B353-E91C10F195AE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A3CF-8A5C-41A9-81DF-E3A4B19BE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8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/22mchs.gov/.ru" TargetMode="Externa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4625753" y="3347864"/>
          <a:ext cx="2232247" cy="3960442"/>
        </p:xfrm>
        <a:graphic>
          <a:graphicData uri="http://schemas.openxmlformats.org/drawingml/2006/table">
            <a:tbl>
              <a:tblPr/>
              <a:tblGrid>
                <a:gridCol w="209139"/>
                <a:gridCol w="1036329"/>
                <a:gridCol w="986779"/>
              </a:tblGrid>
              <a:tr h="368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службы РСЧС района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Должностные лица Администрации района, курирующие службу РСЧС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spc="-60">
                          <a:latin typeface="Times New Roman"/>
                          <a:ea typeface="Times New Roman"/>
                        </a:rPr>
                        <a:t>Служба защиты и ликвидации ЧС на транспорте 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Начальник отдела ЖКХ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Служба тушения пожаров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Начальник отдела по делам ГОЧС и МОБ работе 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38855" algn="l"/>
                        </a:tabLs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защиты и ликвидации ЧС на объектах  жилищно-коммунального хозяйства и энергетики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Начальник отдела ЖКХ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защиты лесов от пожаров, вредителей и болезней леса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Начальник отдела по делам ГОЧС и МОБ работе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защиты и ликвидации ЧС на объектах  строительства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Председатель комитета по архитектуре, строительству и ЖКХ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охраны общественного порядка и безопасности дорожного движения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Первый заместитель главы Администрации района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защиты агропромышленного комплекса, животных и растений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Председатель комитета по сельскому хозяйству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по охране окружающей среды, радиационной и химической защиты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Начальник отдела по делам ГОЧС и МОБ работе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медицинской защиты и противоэпидемиологических мероприятий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Заместитель главы Администрации района по социальным вопросам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эвакуации и обеспечения функционирования ПВР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Служба информирования и оповещения населения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</a:rPr>
                        <a:t>Служба по оценке ущерба от ЧС и оказания социальной помощи населению</a:t>
                      </a: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Председатель комитета по финансам, налоговой и кредитной политике</a:t>
                      </a: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2843808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123" tIns="34064" rIns="68123" bIns="34064" anchor="ctr"/>
          <a:lstStyle>
            <a:lvl1pPr algn="l" defTabSz="788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788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788988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788988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788988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88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9512"/>
            <a:ext cx="6858000" cy="4320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93000">
                <a:srgbClr val="A5CED9"/>
              </a:gs>
              <a:gs pos="54000">
                <a:schemeClr val="accent5">
                  <a:lumMod val="40000"/>
                  <a:lumOff val="60000"/>
                  <a:shade val="67500"/>
                  <a:satMod val="115000"/>
                  <a:alpha val="9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МАМОНТОВСКИЙ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22" y="127393"/>
            <a:ext cx="963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 descr="флаг МЧС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00" y="-17768"/>
            <a:ext cx="1728192" cy="91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1" y="2044050"/>
            <a:ext cx="6858000" cy="764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5400" b="1" dirty="0" smtClean="0">
                <a:ln w="2857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СЛУЖБЫ  РСЧС</a:t>
            </a:r>
          </a:p>
          <a:p>
            <a:pPr algn="ctr">
              <a:lnSpc>
                <a:spcPts val="2000"/>
              </a:lnSpc>
            </a:pP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ПРЕДУПРЕЖДЕНИЕ, СПАСЕНИЕ, ПОМОЩЬ</a:t>
            </a:r>
            <a:endParaRPr lang="ru-RU" sz="2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28" y="3347863"/>
            <a:ext cx="2276872" cy="5785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624" y="3347864"/>
            <a:ext cx="2246076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dirty="0"/>
              <a:t>ЕДИНАЯ ДЕЖУРНО - ДИСПЕТЧЕРСКАЯ СЛУЖБА (</a:t>
            </a:r>
            <a:r>
              <a:rPr lang="ru-RU" sz="800" b="1" dirty="0" smtClean="0"/>
              <a:t>ЕДДС )Мамонтовского </a:t>
            </a:r>
            <a:r>
              <a:rPr lang="ru-RU" sz="800" b="1" dirty="0"/>
              <a:t>района</a:t>
            </a:r>
          </a:p>
          <a:p>
            <a:pPr algn="just"/>
            <a:r>
              <a:rPr lang="ru-RU" sz="800" b="1" dirty="0"/>
              <a:t>Алтайского </a:t>
            </a:r>
            <a:r>
              <a:rPr lang="ru-RU" sz="800" b="1" dirty="0" smtClean="0"/>
              <a:t>края</a:t>
            </a:r>
          </a:p>
          <a:p>
            <a:pPr algn="just"/>
            <a:endParaRPr lang="en-US" sz="800" b="1" dirty="0"/>
          </a:p>
          <a:p>
            <a:pPr algn="just">
              <a:lnSpc>
                <a:spcPts val="700"/>
              </a:lnSpc>
            </a:pPr>
            <a:r>
              <a:rPr lang="ru-RU" sz="800" b="1" dirty="0" smtClean="0"/>
              <a:t>ЕДДС</a:t>
            </a:r>
            <a:r>
              <a:rPr lang="ru-RU" sz="800" dirty="0" smtClean="0"/>
              <a:t> </a:t>
            </a:r>
            <a:r>
              <a:rPr lang="ru-RU" sz="800" dirty="0"/>
              <a:t>– это орган повседневного управления единой государственной системы предупреждения и ликвидации чрезвычайных ситуаций муниципального уровня.</a:t>
            </a:r>
          </a:p>
          <a:p>
            <a:pPr algn="just">
              <a:lnSpc>
                <a:spcPts val="700"/>
              </a:lnSpc>
            </a:pPr>
            <a:r>
              <a:rPr lang="ru-RU" sz="800" dirty="0"/>
              <a:t>Основные задачи</a:t>
            </a:r>
            <a:r>
              <a:rPr lang="ru-RU" sz="800" b="1" dirty="0"/>
              <a:t> ЕДДС</a:t>
            </a:r>
            <a:r>
              <a:rPr lang="ru-RU" sz="800" dirty="0"/>
              <a:t>:</a:t>
            </a:r>
          </a:p>
          <a:p>
            <a:pPr algn="just">
              <a:lnSpc>
                <a:spcPts val="700"/>
              </a:lnSpc>
            </a:pPr>
            <a:r>
              <a:rPr lang="ru-RU" sz="800" dirty="0"/>
              <a:t>•</a:t>
            </a:r>
            <a:r>
              <a:rPr lang="en-US" sz="800" dirty="0"/>
              <a:t> </a:t>
            </a:r>
            <a:r>
              <a:rPr lang="ru-RU" sz="800" dirty="0"/>
              <a:t>прием от населения и организаций сообщений об угрозе или факте возникновения ЧС (</a:t>
            </a:r>
            <a:r>
              <a:rPr lang="ru-RU" sz="800" dirty="0" smtClean="0"/>
              <a:t>происшествия</a:t>
            </a:r>
            <a:r>
              <a:rPr lang="ru-RU" sz="800" dirty="0"/>
              <a:t>);</a:t>
            </a:r>
          </a:p>
          <a:p>
            <a:pPr algn="just">
              <a:lnSpc>
                <a:spcPts val="700"/>
              </a:lnSpc>
            </a:pPr>
            <a:r>
              <a:rPr lang="ru-RU" sz="800" dirty="0"/>
              <a:t>•</a:t>
            </a:r>
            <a:r>
              <a:rPr lang="en-US" sz="800" dirty="0"/>
              <a:t> </a:t>
            </a:r>
            <a:r>
              <a:rPr lang="ru-RU" sz="800" dirty="0"/>
              <a:t>анализ и оценка достоверности поступив-шей информации, доведение ее до ДДС, в компетенцию которой входит реагирование на принятое сообщение;</a:t>
            </a:r>
          </a:p>
          <a:p>
            <a:pPr algn="just">
              <a:lnSpc>
                <a:spcPts val="700"/>
              </a:lnSpc>
            </a:pPr>
            <a:r>
              <a:rPr lang="ru-RU" sz="800" dirty="0"/>
              <a:t>•</a:t>
            </a:r>
            <a:r>
              <a:rPr lang="en-US" sz="800" dirty="0"/>
              <a:t> </a:t>
            </a:r>
            <a:r>
              <a:rPr lang="ru-RU" sz="800" dirty="0"/>
              <a:t>сбор и обработка данных необходимых для подготовки и принятия решений по предупреждению и ликвидации ЧС (происшествий), а также контроля их исполнения,</a:t>
            </a:r>
          </a:p>
          <a:p>
            <a:pPr algn="just">
              <a:lnSpc>
                <a:spcPts val="700"/>
              </a:lnSpc>
            </a:pPr>
            <a:r>
              <a:rPr lang="ru-RU" sz="800" dirty="0"/>
              <a:t>•</a:t>
            </a:r>
            <a:r>
              <a:rPr lang="en-US" sz="800" dirty="0"/>
              <a:t> </a:t>
            </a:r>
            <a:r>
              <a:rPr lang="ru-RU" sz="800" dirty="0"/>
              <a:t>уточнение и корректировка действий привлеченных дежурно-диспетчерских служб по реагированию на вызовы (сообщения о происшествиях), поступающие по единому номеру «112»;</a:t>
            </a:r>
          </a:p>
          <a:p>
            <a:pPr algn="just">
              <a:lnSpc>
                <a:spcPts val="700"/>
              </a:lnSpc>
            </a:pPr>
            <a:r>
              <a:rPr lang="ru-RU" sz="800" dirty="0"/>
              <a:t>•</a:t>
            </a:r>
            <a:r>
              <a:rPr lang="en-US" sz="800" dirty="0"/>
              <a:t> </a:t>
            </a:r>
            <a:r>
              <a:rPr lang="ru-RU" sz="800" dirty="0"/>
              <a:t>контроль результатов реагирования на вызовы (сообщения о происшествиях), поступившие по единому номеру «112» с территории муниципального образования.</a:t>
            </a:r>
            <a:endParaRPr lang="en-US" sz="800" dirty="0"/>
          </a:p>
          <a:p>
            <a:pPr algn="just">
              <a:lnSpc>
                <a:spcPts val="700"/>
              </a:lnSpc>
            </a:pP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Ознакомиться с Постановление администрации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Мамонтовского 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17.03.2017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№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96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«О создании Единой дежурно-диспетчерской службы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Мамонтовского 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Алтайского края» можно на официальном сайте муниципального образования. </a:t>
            </a:r>
            <a:endParaRPr lang="ru-RU" sz="800" b="1" dirty="0"/>
          </a:p>
          <a:p>
            <a:pPr>
              <a:lnSpc>
                <a:spcPts val="600"/>
              </a:lnSpc>
            </a:pPr>
            <a:endParaRPr lang="ru-RU" sz="800" b="1" dirty="0"/>
          </a:p>
          <a:p>
            <a:pPr>
              <a:lnSpc>
                <a:spcPts val="600"/>
              </a:lnSpc>
            </a:pPr>
            <a:r>
              <a:rPr lang="ru-RU" sz="800" b="1" dirty="0" smtClean="0"/>
              <a:t>  </a:t>
            </a:r>
            <a:endParaRPr lang="en-US" sz="800" b="1" dirty="0"/>
          </a:p>
          <a:p>
            <a:pPr>
              <a:lnSpc>
                <a:spcPts val="600"/>
              </a:lnSpc>
            </a:pP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                             ТЕЛЕФОНЫ </a:t>
            </a: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ЭКСТРЕННЫХ</a:t>
            </a:r>
          </a:p>
          <a:p>
            <a:pPr>
              <a:lnSpc>
                <a:spcPts val="600"/>
              </a:lnSpc>
            </a:pP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                  ( АВАРИЙНО </a:t>
            </a: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- СПАСАТЕЛЬНЫХ) </a:t>
            </a: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СЛУЖБ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600"/>
              </a:lnSpc>
            </a:pP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                          МАМОНТОВСКОГО  РАЙОНА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600"/>
              </a:lnSpc>
            </a:pPr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                                      (</a:t>
            </a:r>
            <a:r>
              <a:rPr lang="ru-RU" sz="600" b="1" dirty="0">
                <a:latin typeface="Times New Roman" pitchFamily="18" charset="0"/>
                <a:cs typeface="Times New Roman" pitchFamily="18" charset="0"/>
              </a:rPr>
              <a:t>Алтайского края)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91117" y="3347864"/>
            <a:ext cx="2304256" cy="5785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91117" y="3347864"/>
            <a:ext cx="2290011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700"/>
              </a:lnSpc>
            </a:pPr>
            <a:r>
              <a:rPr lang="ru-RU" sz="800" b="1" dirty="0">
                <a:solidFill>
                  <a:prstClr val="black"/>
                </a:solidFill>
              </a:rPr>
              <a:t>ОПРЕДЕЛЕНИЕ ФАКТОРОВ РИСКА.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Территории каждого муниципального района присуща своя характерная особенность возникновения факторов риска, связанная: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• с особенностью географического положения;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• с влиянием природных факторов;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• с наличием индустриальных узлов и крупных производственных предприятий (ПОО),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• с развитостью социальной, транспортной и коммунальной инфраструктуры;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• и другими факторами способствующими возникновению источников риска.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В </a:t>
            </a:r>
            <a:r>
              <a:rPr lang="ru-RU" sz="800" dirty="0" smtClean="0">
                <a:solidFill>
                  <a:prstClr val="black"/>
                </a:solidFill>
              </a:rPr>
              <a:t>Мамонтовском </a:t>
            </a:r>
            <a:r>
              <a:rPr lang="ru-RU" sz="800" dirty="0">
                <a:solidFill>
                  <a:prstClr val="black"/>
                </a:solidFill>
              </a:rPr>
              <a:t>районе Алтайского края определены </a:t>
            </a:r>
            <a:r>
              <a:rPr lang="ru-RU" sz="800" dirty="0" smtClean="0">
                <a:solidFill>
                  <a:prstClr val="black"/>
                </a:solidFill>
              </a:rPr>
              <a:t>12 </a:t>
            </a:r>
            <a:r>
              <a:rPr lang="ru-RU" sz="800" dirty="0">
                <a:solidFill>
                  <a:prstClr val="black"/>
                </a:solidFill>
              </a:rPr>
              <a:t>факторов риска связанные с природными условиями и техногенными процессами жизнедеятельности населения.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Основные цели создания Служб РСЧС.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1. Упорядочение вопросов взаимодействия органов управления, сил и средств муниципального звена ТП РСЧС при реагировании на риски возникновения ЧС.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2. Оптимизация работы ЕДДС с целью повышения гарантированного реагирования на ЧС (происшествия).</a:t>
            </a:r>
          </a:p>
          <a:p>
            <a:pPr lvl="0" algn="just">
              <a:lnSpc>
                <a:spcPts val="700"/>
              </a:lnSpc>
            </a:pPr>
            <a:r>
              <a:rPr lang="ru-RU" sz="800" dirty="0">
                <a:solidFill>
                  <a:prstClr val="black"/>
                </a:solidFill>
              </a:rPr>
              <a:t>3. Определения персональной ответственности руководителей органов управления, в полномочия которых входят вопросы предупреждения и ликвидации ЧС.</a:t>
            </a:r>
          </a:p>
          <a:p>
            <a:pPr lvl="0" algn="just">
              <a:lnSpc>
                <a:spcPts val="700"/>
              </a:lnSpc>
            </a:pPr>
            <a:endParaRPr lang="ru-RU" sz="800" dirty="0">
              <a:solidFill>
                <a:prstClr val="black"/>
              </a:solidFill>
            </a:endParaRPr>
          </a:p>
          <a:p>
            <a:pPr lvl="0" algn="just">
              <a:lnSpc>
                <a:spcPts val="700"/>
              </a:lnSpc>
            </a:pPr>
            <a:r>
              <a:rPr lang="ru-RU" sz="800" b="1" dirty="0">
                <a:solidFill>
                  <a:prstClr val="black"/>
                </a:solidFill>
              </a:rPr>
              <a:t>Служба РСЧС </a:t>
            </a:r>
            <a:r>
              <a:rPr lang="ru-RU" sz="800" dirty="0">
                <a:solidFill>
                  <a:prstClr val="black"/>
                </a:solidFill>
              </a:rPr>
              <a:t>– это нештатное организационно-техническое объединение органов управления, сил и средств подразделений ФОИВ, ОИВ субъекта РФ, ОМСУ и организаций (независимо от форм собственности), осуществляющих свою профессиональную деятельность на территории муниципального образования, в компетенцию которых входят вопросы предупреждения и ликвидации ЧС (имеющих основные задачи по управлению определённым риском).</a:t>
            </a:r>
          </a:p>
          <a:p>
            <a:pPr lvl="0" algn="just">
              <a:lnSpc>
                <a:spcPts val="700"/>
              </a:lnSpc>
            </a:pPr>
            <a:endParaRPr lang="ru-RU" sz="800" dirty="0">
              <a:solidFill>
                <a:prstClr val="black"/>
              </a:solidFill>
            </a:endParaRPr>
          </a:p>
          <a:p>
            <a:pPr lvl="0" algn="just">
              <a:lnSpc>
                <a:spcPts val="700"/>
              </a:lnSpc>
            </a:pPr>
            <a:r>
              <a:rPr lang="ru-RU" sz="800" b="1" dirty="0">
                <a:solidFill>
                  <a:prstClr val="black"/>
                </a:solidFill>
              </a:rPr>
              <a:t>Службы РСЧС </a:t>
            </a:r>
            <a:r>
              <a:rPr lang="ru-RU" sz="800" dirty="0">
                <a:solidFill>
                  <a:prstClr val="black"/>
                </a:solidFill>
              </a:rPr>
              <a:t>призваны организовывать работу на местах, определять порядок взаимодействия сил и средств не только с первых часов чрезвычайных событий, но и в повседневной деятельности, для прогнозирования и предупреждения происшествий и ЧС (рисков), которые закреплены за соответствующими службами</a:t>
            </a:r>
            <a:r>
              <a:rPr lang="ru-RU" sz="800" dirty="0" smtClean="0">
                <a:solidFill>
                  <a:prstClr val="black"/>
                </a:solidFill>
              </a:rPr>
              <a:t>.</a:t>
            </a:r>
            <a:endParaRPr lang="ru-RU" sz="800" dirty="0">
              <a:solidFill>
                <a:prstClr val="black"/>
              </a:solidFill>
            </a:endParaRPr>
          </a:p>
          <a:p>
            <a:pPr lvl="0" algn="just">
              <a:lnSpc>
                <a:spcPts val="700"/>
              </a:lnSpc>
            </a:pP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Ознакомиться с основными принципами организации деятельности Служб РСЧС можно на официальном сайте Главного управления МЧС России по Алтайскому краю: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www./22</a:t>
            </a:r>
            <a:r>
              <a:rPr lang="en-US" sz="800" b="1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mchs.gov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/</a:t>
            </a:r>
            <a:r>
              <a:rPr lang="en-US" sz="800" b="1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.</a:t>
            </a:r>
            <a:r>
              <a:rPr lang="ru-RU" sz="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ru</a:t>
            </a:r>
            <a:endParaRPr lang="ru-RU" sz="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algn="just">
              <a:lnSpc>
                <a:spcPts val="700"/>
              </a:lnSpc>
            </a:pP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Ознакомиться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Постановлением администрации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Мамонтовского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от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10.11.2017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№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463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«О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функционировании муниципального звена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Мамонтовского 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территориальной подсистемы единой государственной системы предупреждения и ликвидации чрезвычайных ситуаций Алтайского края». можно на официальном сайте муниципального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06316" y="3358079"/>
            <a:ext cx="2251684" cy="578592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21260" y="7308304"/>
            <a:ext cx="2236740" cy="144016"/>
          </a:xfrm>
          <a:prstGeom prst="rect">
            <a:avLst/>
          </a:prstGeom>
          <a:gradFill flip="none" rotWithShape="1">
            <a:gsLst>
              <a:gs pos="0">
                <a:srgbClr val="EE047F">
                  <a:shade val="30000"/>
                  <a:satMod val="115000"/>
                </a:srgbClr>
              </a:gs>
              <a:gs pos="50000">
                <a:srgbClr val="EE047F">
                  <a:shade val="67500"/>
                  <a:satMod val="115000"/>
                </a:srgbClr>
              </a:gs>
              <a:gs pos="100000">
                <a:srgbClr val="EE047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УВАЖАЕМЫЕ СОГРАЖДАНЕ</a:t>
            </a:r>
            <a:endParaRPr lang="en-US" sz="1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95373" y="7524328"/>
            <a:ext cx="2255903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700"/>
              </a:lnSpc>
            </a:pP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всем вопросам ненадлежащего исполнения законодательства Российской Федерации, нормативных правовых актов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Мамонтовского 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 Алтайского края в вопросах профилактики, предупреждения, спасения и оказания помощи при возникновении чрезвычайных ситуаций и происшествий просим обращаться:</a:t>
            </a:r>
            <a:endParaRPr lang="ru-RU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700"/>
              </a:lnSpc>
            </a:pP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ЕДДС при Администрации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Мамонтовского  </a:t>
            </a: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района</a:t>
            </a:r>
            <a:endParaRPr lang="ru-RU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700"/>
              </a:lnSpc>
            </a:pPr>
            <a:r>
              <a:rPr lang="ru-RU" sz="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Тел: 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8-385-83) 2-24-42</a:t>
            </a:r>
            <a:endParaRPr lang="ru-RU" sz="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4" descr="Onf-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10" y="8605280"/>
            <a:ext cx="476671" cy="39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255260" y="8532461"/>
            <a:ext cx="152586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ru-RU" sz="700" b="1" dirty="0"/>
              <a:t>В </a:t>
            </a:r>
            <a:r>
              <a:rPr lang="ru-RU" sz="700" b="1" dirty="0" smtClean="0"/>
              <a:t>региональный исполком </a:t>
            </a:r>
            <a:r>
              <a:rPr lang="ru-RU" sz="700" b="1" dirty="0"/>
              <a:t>Общероссийского народного фронта (ОНФ) в Алтайском крае</a:t>
            </a:r>
          </a:p>
          <a:p>
            <a:pPr>
              <a:lnSpc>
                <a:spcPts val="700"/>
              </a:lnSpc>
            </a:pPr>
            <a:r>
              <a:rPr lang="ru-RU" sz="700" b="1" dirty="0"/>
              <a:t>Тел: </a:t>
            </a:r>
            <a:r>
              <a:rPr lang="ru-RU" sz="700" b="1"/>
              <a:t>(</a:t>
            </a:r>
            <a:r>
              <a:rPr lang="ru-RU" sz="700" b="1" smtClean="0"/>
              <a:t>8-385-2) </a:t>
            </a:r>
            <a:r>
              <a:rPr lang="ru-RU" sz="700" b="1" dirty="0" smtClean="0"/>
              <a:t>20-07-13</a:t>
            </a:r>
            <a:endParaRPr lang="ru-RU" sz="700" b="1" dirty="0"/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840" y="683568"/>
            <a:ext cx="1080120" cy="102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0" y="2813392"/>
            <a:ext cx="2291117" cy="53447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ЭКСТРЕННОЕ РЕАГИРОВАНИЕ НА ЧС И ПРОИСШЕСТВИЯ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9828" y="2813392"/>
            <a:ext cx="2316487" cy="5495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ПРОГНОЗИРОВАНИЕ, ПРЕДУПРЕЖДЕНИЕ, ЛИКВИДАЦИЯ ЧС И ПРОИСШЕСТВИЙ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7422842"/>
              </p:ext>
            </p:extLst>
          </p:nvPr>
        </p:nvGraphicFramePr>
        <p:xfrm>
          <a:off x="44624" y="7510542"/>
          <a:ext cx="2232247" cy="11494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6144"/>
                <a:gridCol w="936103"/>
              </a:tblGrid>
              <a:tr h="112887">
                <a:tc>
                  <a:txBody>
                    <a:bodyPr/>
                    <a:lstStyle/>
                    <a:p>
                      <a:pPr indent="-1016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Наименование службы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>
                          <a:effectLst/>
                          <a:latin typeface="Myriad Pro"/>
                          <a:ea typeface="Times New Roman"/>
                          <a:cs typeface="Sylfaen"/>
                        </a:rPr>
                        <a:t>НОМЕР</a:t>
                      </a:r>
                      <a:endParaRPr lang="ru-RU" sz="70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4">
                <a:tc>
                  <a:txBody>
                    <a:bodyPr/>
                    <a:lstStyle/>
                    <a:p>
                      <a:pPr indent="-10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ЕДДС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700" b="1" u="none" strike="noStrike" dirty="0" smtClean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2-24-42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4">
                <a:tc>
                  <a:txBody>
                    <a:bodyPr/>
                    <a:lstStyle/>
                    <a:p>
                      <a:pPr indent="-10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ДДС пожарной охраны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700" b="1" u="none" strike="noStrike" dirty="0" smtClean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101,   112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94">
                <a:tc>
                  <a:txBody>
                    <a:bodyPr/>
                    <a:lstStyle/>
                    <a:p>
                      <a:pPr indent="-10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ДДС полиции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700" b="1" u="none" strike="noStrike" dirty="0" smtClean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102,  112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57">
                <a:tc>
                  <a:txBody>
                    <a:bodyPr/>
                    <a:lstStyle/>
                    <a:p>
                      <a:pPr indent="-10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ДДС скорой медицинской помощи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700" b="1" u="none" strike="noStrike" dirty="0" smtClean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103,  112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2">
                <a:tc>
                  <a:txBody>
                    <a:bodyPr/>
                    <a:lstStyle/>
                    <a:p>
                      <a:pPr indent="-1016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ЦУКС ГУ МЧС РФ (реагирование в чрезвычайных ситуациях)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strike="noStrike" dirty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700" b="1" u="none" strike="noStrike" dirty="0" smtClean="0">
                          <a:effectLst/>
                          <a:latin typeface="Myriad Pro"/>
                          <a:ea typeface="Times New Roman"/>
                          <a:cs typeface="Sylfaen"/>
                        </a:rPr>
                        <a:t>8-(385-2) 20-26-10</a:t>
                      </a:r>
                      <a:endParaRPr lang="ru-RU" sz="700" dirty="0">
                        <a:effectLst/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8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8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8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06316" y="2813392"/>
            <a:ext cx="2251684" cy="534472"/>
          </a:xfrm>
          <a:prstGeom prst="rect">
            <a:avLst/>
          </a:prstGeom>
          <a:gradFill flip="none" rotWithShape="1">
            <a:gsLst>
              <a:gs pos="0">
                <a:srgbClr val="009E47">
                  <a:shade val="30000"/>
                  <a:satMod val="115000"/>
                </a:srgbClr>
              </a:gs>
              <a:gs pos="50000">
                <a:srgbClr val="009E47">
                  <a:shade val="67500"/>
                  <a:satMod val="115000"/>
                </a:srgbClr>
              </a:gs>
              <a:gs pos="100000">
                <a:srgbClr val="009E4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ЗАКРЕПЛЕНИЕ СЛУЖБ РСЧС ЗА РУКОВОДИТЕЛЯМИ АДМИНИСТРАЦИИ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1\Desktop\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632" y="6948264"/>
            <a:ext cx="288032" cy="26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62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801</Words>
  <Application>Microsoft Office PowerPoint</Application>
  <PresentationFormat>Экран (4:3)</PresentationFormat>
  <Paragraphs>99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(АК ГУ) Лабутина Т.Ф.</dc:creator>
  <cp:lastModifiedBy>1</cp:lastModifiedBy>
  <cp:revision>49</cp:revision>
  <dcterms:created xsi:type="dcterms:W3CDTF">2018-06-05T06:31:42Z</dcterms:created>
  <dcterms:modified xsi:type="dcterms:W3CDTF">2018-06-06T09:35:52Z</dcterms:modified>
</cp:coreProperties>
</file>